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8117B-B840-2A41-ACDF-9C9F3B2A2B52}" type="datetimeFigureOut">
              <a:rPr lang="en-US" smtClean="0"/>
              <a:t>10/2/14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017EB-5510-144F-ACB7-42132FCD1B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27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1660-AE06-FE46-B84B-25CE5F7311BE}" type="slidenum">
              <a:rPr lang="en-US"/>
              <a:pPr/>
              <a:t>1</a:t>
            </a:fld>
            <a:endParaRPr lang="en-US"/>
          </a:p>
        </p:txBody>
      </p:sp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D0544E-A7A2-E949-AE94-D9170F10B076}" type="slidenum">
              <a:rPr lang="en-US"/>
              <a:pPr/>
              <a:t>10</a:t>
            </a:fld>
            <a:endParaRPr lang="en-US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31B5D1-16BD-0B4E-AE73-1A3FB5D5BB35}" type="slidenum">
              <a:rPr lang="en-US"/>
              <a:pPr/>
              <a:t>11</a:t>
            </a:fld>
            <a:endParaRPr lang="en-US"/>
          </a:p>
        </p:txBody>
      </p:sp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12422-D97D-C746-92C2-AF44ABB8B80A}" type="slidenum">
              <a:rPr lang="en-US"/>
              <a:pPr/>
              <a:t>12</a:t>
            </a:fld>
            <a:endParaRPr lang="en-US"/>
          </a:p>
        </p:txBody>
      </p:sp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A00A6-3594-054A-905E-7D7EFAB1914D}" type="slidenum">
              <a:rPr lang="en-US"/>
              <a:pPr/>
              <a:t>13</a:t>
            </a:fld>
            <a:endParaRPr lang="en-US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7976AA-4951-BC48-9B70-C8739820A66F}" type="slidenum">
              <a:rPr lang="en-US"/>
              <a:pPr/>
              <a:t>14</a:t>
            </a:fld>
            <a:endParaRPr lang="en-US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D5D32-F8B4-4541-8042-A2F1F28F9113}" type="slidenum">
              <a:rPr lang="en-US"/>
              <a:pPr/>
              <a:t>15</a:t>
            </a:fld>
            <a:endParaRPr lang="en-US"/>
          </a:p>
        </p:txBody>
      </p:sp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EC6801-2503-404E-BEDB-71ABE1252296}" type="slidenum">
              <a:rPr lang="en-US"/>
              <a:pPr/>
              <a:t>16</a:t>
            </a:fld>
            <a:endParaRPr lang="en-US"/>
          </a:p>
        </p:txBody>
      </p:sp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FE15C3-02BA-7D4B-8ED6-80B4A8D67944}" type="slidenum">
              <a:rPr lang="en-US"/>
              <a:pPr/>
              <a:t>17</a:t>
            </a:fld>
            <a:endParaRPr lang="en-US"/>
          </a:p>
        </p:txBody>
      </p:sp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033E98-9CA0-A147-9241-11CF7F735B79}" type="slidenum">
              <a:rPr lang="en-US"/>
              <a:pPr/>
              <a:t>18</a:t>
            </a:fld>
            <a:endParaRPr lang="en-US"/>
          </a:p>
        </p:txBody>
      </p:sp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614D43-71C2-B94D-AB80-5715A67B29E5}" type="slidenum">
              <a:rPr lang="en-US"/>
              <a:pPr/>
              <a:t>19</a:t>
            </a:fld>
            <a:endParaRPr lang="en-US"/>
          </a:p>
        </p:txBody>
      </p:sp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B529E9-6021-B94B-B247-2344A75ED171}" type="slidenum">
              <a:rPr lang="en-US"/>
              <a:pPr/>
              <a:t>2</a:t>
            </a:fld>
            <a:endParaRPr lang="en-U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8E6398-6686-8E4E-B2BA-4A108DF8FCE0}" type="slidenum">
              <a:rPr lang="en-US"/>
              <a:pPr/>
              <a:t>20</a:t>
            </a:fld>
            <a:endParaRPr lang="en-US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AF0753-9851-6148-98B2-D42D2B4EF7AE}" type="slidenum">
              <a:rPr lang="en-US"/>
              <a:pPr/>
              <a:t>21</a:t>
            </a:fld>
            <a:endParaRPr lang="en-US"/>
          </a:p>
        </p:txBody>
      </p:sp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ED173D-EC9C-3C48-8724-3A7508827D5E}" type="slidenum">
              <a:rPr lang="en-US"/>
              <a:pPr/>
              <a:t>22</a:t>
            </a:fld>
            <a:endParaRPr lang="en-US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81B343-31C5-6043-A691-24C865FEA058}" type="slidenum">
              <a:rPr lang="en-US"/>
              <a:pPr/>
              <a:t>23</a:t>
            </a:fld>
            <a:endParaRPr lang="en-U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31BEB3-F8C9-3347-927E-C0483A76507B}" type="slidenum">
              <a:rPr lang="en-US"/>
              <a:pPr/>
              <a:t>24</a:t>
            </a:fld>
            <a:endParaRPr lang="en-US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235F05-D6B6-F24F-AC7C-3CF031AF9EE9}" type="slidenum">
              <a:rPr lang="en-US"/>
              <a:pPr/>
              <a:t>25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66373B-BB88-E14F-80F5-769E836E0B23}" type="slidenum">
              <a:rPr lang="en-US"/>
              <a:pPr/>
              <a:t>3</a:t>
            </a:fld>
            <a:endParaRPr lang="en-US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8A7D15-17C9-D042-B446-5B843D01D2C4}" type="slidenum">
              <a:rPr lang="en-US"/>
              <a:pPr/>
              <a:t>4</a:t>
            </a:fld>
            <a:endParaRPr lang="en-US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5FF4DB-705C-9E4B-9E1B-9F17DD12CC98}" type="slidenum">
              <a:rPr lang="en-US"/>
              <a:pPr/>
              <a:t>5</a:t>
            </a:fld>
            <a:endParaRPr lang="en-US"/>
          </a:p>
        </p:txBody>
      </p:sp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3EC78-C999-C64E-ABDC-5F425C1EFA34}" type="slidenum">
              <a:rPr lang="en-US"/>
              <a:pPr/>
              <a:t>6</a:t>
            </a:fld>
            <a:endParaRPr lang="en-US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3FF03-7E3D-DA49-A1DE-D1DB2C0A395E}" type="slidenum">
              <a:rPr lang="en-US"/>
              <a:pPr/>
              <a:t>7</a:t>
            </a:fld>
            <a:endParaRPr lang="en-US"/>
          </a:p>
        </p:txBody>
      </p:sp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84295-66A9-BA48-B59E-DD4CB01033AA}" type="slidenum">
              <a:rPr lang="en-US"/>
              <a:pPr/>
              <a:t>8</a:t>
            </a:fld>
            <a:endParaRPr lang="en-US"/>
          </a:p>
        </p:txBody>
      </p:sp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BCFEF7-94F6-C847-9832-93F558D5BD8C}" type="slidenum">
              <a:rPr lang="en-US"/>
              <a:pPr/>
              <a:t>9</a:t>
            </a:fld>
            <a:endParaRPr lang="en-U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6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72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9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22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79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45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58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7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2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57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8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40C6E-F1F1-A54D-A8D2-74443B34F184}" type="datetimeFigureOut">
              <a:rPr lang="en-US" smtClean="0"/>
              <a:t>10/2/14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301DE-7367-8B4B-B033-EF94B4813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026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3200400"/>
            <a:ext cx="7772400" cy="1143000"/>
          </a:xfrm>
        </p:spPr>
        <p:txBody>
          <a:bodyPr/>
          <a:lstStyle/>
          <a:p>
            <a:r>
              <a:rPr lang="en-US"/>
              <a:t>Civil Rights and Public Policy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609600" y="2590800"/>
            <a:ext cx="6400800" cy="1676400"/>
          </a:xfrm>
        </p:spPr>
        <p:txBody>
          <a:bodyPr/>
          <a:lstStyle/>
          <a:p>
            <a:r>
              <a:rPr lang="en-US"/>
              <a:t>Chapter 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Longman.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200400" y="0"/>
            <a:ext cx="5943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>
              <a:spcBef>
                <a:spcPct val="20000"/>
              </a:spcBef>
            </a:pPr>
            <a:r>
              <a:rPr lang="en-US" sz="1600" b="1" baseline="0">
                <a:latin typeface="Century Schoolbook" charset="0"/>
              </a:rPr>
              <a:t>Edwards, Wattenberg, and Lineberry</a:t>
            </a:r>
          </a:p>
          <a:p>
            <a:pPr algn="ctr">
              <a:spcBef>
                <a:spcPct val="20000"/>
              </a:spcBef>
            </a:pPr>
            <a:r>
              <a:rPr lang="en-US" sz="1600" b="1" baseline="0">
                <a:latin typeface="Century Schoolbook" charset="0"/>
              </a:rPr>
              <a:t>Government in America: People, Politics, and Policy</a:t>
            </a:r>
          </a:p>
          <a:p>
            <a:pPr algn="ctr">
              <a:spcBef>
                <a:spcPct val="20000"/>
              </a:spcBef>
            </a:pPr>
            <a:r>
              <a:rPr lang="en-US" sz="1600" b="1" baseline="0">
                <a:latin typeface="Century Schoolbook" charset="0"/>
              </a:rPr>
              <a:t>Fourteenth Edition</a:t>
            </a:r>
          </a:p>
        </p:txBody>
      </p:sp>
    </p:spTree>
    <p:extLst>
      <p:ext uri="{BB962C8B-B14F-4D97-AF65-F5344CB8AC3E}">
        <p14:creationId xmlns:p14="http://schemas.microsoft.com/office/powerpoint/2010/main" val="416806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Era of Civil Rights (continued)</a:t>
            </a:r>
          </a:p>
          <a:p>
            <a:pPr lvl="1"/>
            <a:r>
              <a:rPr lang="en-US"/>
              <a:t>Civil Rights Act of 1964</a:t>
            </a:r>
          </a:p>
          <a:p>
            <a:pPr lvl="2"/>
            <a:r>
              <a:rPr lang="en-US"/>
              <a:t>Made racial discrimination illegal in hotels, restaurants, and other public accommodation</a:t>
            </a:r>
          </a:p>
          <a:p>
            <a:pPr lvl="2"/>
            <a:r>
              <a:rPr lang="en-US"/>
              <a:t>Forbade employment discrimination based on race</a:t>
            </a:r>
          </a:p>
          <a:p>
            <a:pPr lvl="2"/>
            <a:r>
              <a:rPr lang="en-US"/>
              <a:t>Created Equal Employment Opportunity Commission (EEOC)</a:t>
            </a:r>
          </a:p>
          <a:p>
            <a:pPr lvl="2"/>
            <a:r>
              <a:rPr lang="en-US"/>
              <a:t>Strengthened voting right legislation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16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pic>
        <p:nvPicPr>
          <p:cNvPr id="24587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6" b="3246"/>
          <a:stretch>
            <a:fillRect/>
          </a:stretch>
        </p:blipFill>
        <p:spPr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4841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pic>
        <p:nvPicPr>
          <p:cNvPr id="32780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10" b="28210"/>
          <a:stretch>
            <a:fillRect/>
          </a:stretch>
        </p:blipFill>
        <p:spPr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539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Getting and Using the Right to Vote</a:t>
            </a:r>
          </a:p>
          <a:p>
            <a:pPr lvl="1">
              <a:lnSpc>
                <a:spcPct val="90000"/>
              </a:lnSpc>
            </a:pPr>
            <a:r>
              <a:rPr lang="en-US"/>
              <a:t>Suffrage: the legal right to vote</a:t>
            </a:r>
          </a:p>
          <a:p>
            <a:pPr lvl="1">
              <a:lnSpc>
                <a:spcPct val="90000"/>
              </a:lnSpc>
            </a:pPr>
            <a:r>
              <a:rPr lang="en-US"/>
              <a:t>Fifteenth Amendment: extended suffrage to African Americans</a:t>
            </a:r>
          </a:p>
          <a:p>
            <a:pPr lvl="1">
              <a:lnSpc>
                <a:spcPct val="90000"/>
              </a:lnSpc>
            </a:pPr>
            <a:r>
              <a:rPr lang="en-US"/>
              <a:t>Poll Taxes: small taxes levied on the right to vote</a:t>
            </a:r>
          </a:p>
          <a:p>
            <a:pPr lvl="1">
              <a:lnSpc>
                <a:spcPct val="90000"/>
              </a:lnSpc>
            </a:pPr>
            <a:r>
              <a:rPr lang="en-US"/>
              <a:t>White Primary: Only whites were allowed to vote in the party primaries.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16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Getting and Using the Right to Vote</a:t>
            </a:r>
          </a:p>
          <a:p>
            <a:pPr lvl="1">
              <a:lnSpc>
                <a:spcPct val="90000"/>
              </a:lnSpc>
            </a:pPr>
            <a:r>
              <a:rPr lang="en-US" i="1"/>
              <a:t>Smith v. Allwright</a:t>
            </a:r>
            <a:r>
              <a:rPr lang="en-US"/>
              <a:t> (1944): ended white primaries</a:t>
            </a:r>
            <a:endParaRPr lang="en-US" i="1"/>
          </a:p>
          <a:p>
            <a:pPr lvl="1">
              <a:lnSpc>
                <a:spcPct val="90000"/>
              </a:lnSpc>
            </a:pPr>
            <a:r>
              <a:rPr lang="en-US"/>
              <a:t>Twenty-fourth Amendment: eliminated poll taxes for federal elections</a:t>
            </a:r>
          </a:p>
          <a:p>
            <a:pPr lvl="1">
              <a:lnSpc>
                <a:spcPct val="90000"/>
              </a:lnSpc>
            </a:pPr>
            <a:r>
              <a:rPr lang="en-US" i="1"/>
              <a:t>Harper v. Virginia State Board of Elections </a:t>
            </a:r>
            <a:r>
              <a:rPr lang="en-US"/>
              <a:t>(1966): no poll taxes at all</a:t>
            </a:r>
          </a:p>
          <a:p>
            <a:pPr lvl="1">
              <a:lnSpc>
                <a:spcPct val="90000"/>
              </a:lnSpc>
            </a:pPr>
            <a:r>
              <a:rPr lang="en-US"/>
              <a:t>Voting Rights Act of 1965: helped end formal and informal barriers to voting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2981570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Other Minority Groups</a:t>
            </a:r>
          </a:p>
          <a:p>
            <a:pPr lvl="1"/>
            <a:r>
              <a:rPr lang="en-US"/>
              <a:t>Native Americans</a:t>
            </a:r>
          </a:p>
          <a:p>
            <a:pPr lvl="2"/>
            <a:r>
              <a:rPr lang="en-US" i="1"/>
              <a:t>Santa Clara Pueblo v. Martinez</a:t>
            </a:r>
            <a:r>
              <a:rPr lang="en-US"/>
              <a:t> (1978)</a:t>
            </a:r>
            <a:endParaRPr lang="en-US" i="1"/>
          </a:p>
          <a:p>
            <a:pPr lvl="1"/>
            <a:r>
              <a:rPr lang="en-US"/>
              <a:t>Hispanic Americans</a:t>
            </a:r>
          </a:p>
          <a:p>
            <a:pPr lvl="2"/>
            <a:r>
              <a:rPr lang="en-US"/>
              <a:t>Mexican American Legal Defense and Education Fund</a:t>
            </a:r>
          </a:p>
          <a:p>
            <a:pPr lvl="1"/>
            <a:r>
              <a:rPr lang="en-US"/>
              <a:t>Asian Americans</a:t>
            </a:r>
          </a:p>
          <a:p>
            <a:pPr lvl="2"/>
            <a:r>
              <a:rPr lang="en-US" i="1"/>
              <a:t>Korematsu v. United States</a:t>
            </a:r>
            <a:r>
              <a:rPr lang="en-US"/>
              <a:t> (1944)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1023699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Women, the Constitution, and Public Policy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Battle for the Vote</a:t>
            </a:r>
          </a:p>
          <a:p>
            <a:pPr lvl="1"/>
            <a:r>
              <a:rPr lang="en-US"/>
              <a:t>Nineteenth Amendment: extended suffrage to women in 1920</a:t>
            </a:r>
          </a:p>
          <a:p>
            <a:r>
              <a:rPr lang="en-US"/>
              <a:t>The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Doldrums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: 1920-1960</a:t>
            </a:r>
          </a:p>
          <a:p>
            <a:pPr lvl="1"/>
            <a:r>
              <a:rPr lang="en-US"/>
              <a:t>Laws were designed to protect women, and protect men from competition with women.</a:t>
            </a:r>
          </a:p>
          <a:p>
            <a:pPr lvl="1"/>
            <a:r>
              <a:rPr lang="en-US"/>
              <a:t>Equal Rights Amendment first introduced in Congress in 1923</a:t>
            </a:r>
          </a:p>
        </p:txBody>
      </p:sp>
    </p:spTree>
    <p:extLst>
      <p:ext uri="{BB962C8B-B14F-4D97-AF65-F5344CB8AC3E}">
        <p14:creationId xmlns:p14="http://schemas.microsoft.com/office/powerpoint/2010/main" val="2717804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Women, the Constitution, and Public Policy</a:t>
            </a:r>
          </a:p>
        </p:txBody>
      </p:sp>
      <p:pic>
        <p:nvPicPr>
          <p:cNvPr id="34828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15" b="22815"/>
          <a:stretch>
            <a:fillRect/>
          </a:stretch>
        </p:blipFill>
        <p:spPr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9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Women, the Constitution, and Public Policy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Second Feminist Wave</a:t>
            </a:r>
          </a:p>
          <a:p>
            <a:pPr lvl="1">
              <a:lnSpc>
                <a:spcPct val="90000"/>
              </a:lnSpc>
            </a:pPr>
            <a:r>
              <a:rPr lang="en-US" i="1"/>
              <a:t>Reed v. Reed</a:t>
            </a:r>
            <a:r>
              <a:rPr lang="en-US"/>
              <a:t> (1971)</a:t>
            </a:r>
          </a:p>
          <a:p>
            <a:pPr lvl="2">
              <a:lnSpc>
                <a:spcPct val="90000"/>
              </a:lnSpc>
            </a:pPr>
            <a:r>
              <a:rPr lang="ja-JP" altLang="en-US">
                <a:latin typeface="Arial"/>
              </a:rPr>
              <a:t>“</a:t>
            </a:r>
            <a:r>
              <a:rPr lang="en-US"/>
              <a:t>Arbitrary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gender discrimination violated 14</a:t>
            </a:r>
            <a:r>
              <a:rPr lang="en-US" baseline="30000"/>
              <a:t>th</a:t>
            </a:r>
            <a:r>
              <a:rPr lang="en-US"/>
              <a:t> Amendment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Equal Protection Clause</a:t>
            </a:r>
          </a:p>
          <a:p>
            <a:pPr lvl="1">
              <a:lnSpc>
                <a:spcPct val="90000"/>
              </a:lnSpc>
            </a:pPr>
            <a:r>
              <a:rPr lang="en-US" i="1"/>
              <a:t>Craig v. Boren</a:t>
            </a:r>
            <a:r>
              <a:rPr lang="en-US"/>
              <a:t> (1976)</a:t>
            </a:r>
          </a:p>
          <a:p>
            <a:pPr lvl="2">
              <a:lnSpc>
                <a:spcPct val="90000"/>
              </a:lnSpc>
            </a:pPr>
            <a:r>
              <a:rPr lang="ja-JP" altLang="en-US">
                <a:latin typeface="Arial"/>
              </a:rPr>
              <a:t>“</a:t>
            </a:r>
            <a:r>
              <a:rPr lang="en-US"/>
              <a:t>Medium scrutiny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standard established for gender discrimination</a:t>
            </a:r>
          </a:p>
          <a:p>
            <a:pPr lvl="1">
              <a:lnSpc>
                <a:spcPct val="90000"/>
              </a:lnSpc>
            </a:pPr>
            <a:r>
              <a:rPr lang="en-US"/>
              <a:t>Equal Rights Amendment fails ratification by states (1982)</a:t>
            </a:r>
          </a:p>
        </p:txBody>
      </p:sp>
    </p:spTree>
    <p:extLst>
      <p:ext uri="{BB962C8B-B14F-4D97-AF65-F5344CB8AC3E}">
        <p14:creationId xmlns:p14="http://schemas.microsoft.com/office/powerpoint/2010/main" val="3125651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Women, the Constitution, and Public Policy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Women in the Workplace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Civil Rights Act of 1964 banned gender discrimination in employment.</a:t>
            </a:r>
          </a:p>
          <a:p>
            <a:pPr>
              <a:lnSpc>
                <a:spcPct val="90000"/>
              </a:lnSpc>
            </a:pPr>
            <a:r>
              <a:rPr lang="en-US" sz="2800"/>
              <a:t>Wage Discrimination and Comparable Worth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Supreme Court has not ruled on this issue.</a:t>
            </a:r>
          </a:p>
          <a:p>
            <a:pPr>
              <a:lnSpc>
                <a:spcPct val="90000"/>
              </a:lnSpc>
            </a:pPr>
            <a:r>
              <a:rPr lang="en-US" sz="2800"/>
              <a:t>Women in the Military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Only men may be drafted or serve in ground combat.</a:t>
            </a:r>
          </a:p>
          <a:p>
            <a:pPr>
              <a:lnSpc>
                <a:spcPct val="90000"/>
              </a:lnSpc>
            </a:pPr>
            <a:r>
              <a:rPr lang="en-US" sz="2800"/>
              <a:t>Sexual Harassment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Prohibited by Title VII of Civil Rights Act of 1964</a:t>
            </a:r>
          </a:p>
        </p:txBody>
      </p:sp>
    </p:spTree>
    <p:extLst>
      <p:ext uri="{BB962C8B-B14F-4D97-AF65-F5344CB8AC3E}">
        <p14:creationId xmlns:p14="http://schemas.microsoft.com/office/powerpoint/2010/main" val="177581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Civil Rights</a:t>
            </a:r>
          </a:p>
          <a:p>
            <a:pPr lvl="1">
              <a:lnSpc>
                <a:spcPct val="90000"/>
              </a:lnSpc>
            </a:pPr>
            <a:r>
              <a:rPr lang="en-US"/>
              <a:t>Definition: policies designed to protect people against arbitrary or discriminatory treatment by government officials or individuals</a:t>
            </a:r>
          </a:p>
          <a:p>
            <a:pPr>
              <a:lnSpc>
                <a:spcPct val="90000"/>
              </a:lnSpc>
            </a:pPr>
            <a:r>
              <a:rPr lang="en-US"/>
              <a:t>Racial Discrimination</a:t>
            </a:r>
          </a:p>
          <a:p>
            <a:pPr>
              <a:lnSpc>
                <a:spcPct val="90000"/>
              </a:lnSpc>
            </a:pPr>
            <a:r>
              <a:rPr lang="en-US"/>
              <a:t>Gender Discrimination</a:t>
            </a:r>
          </a:p>
          <a:p>
            <a:pPr>
              <a:lnSpc>
                <a:spcPct val="90000"/>
              </a:lnSpc>
            </a:pPr>
            <a:r>
              <a:rPr lang="en-US"/>
              <a:t>Discrimination based on age, disability, sexual orientation, and other factors</a:t>
            </a:r>
          </a:p>
        </p:txBody>
      </p:sp>
    </p:spTree>
    <p:extLst>
      <p:ext uri="{BB962C8B-B14F-4D97-AF65-F5344CB8AC3E}">
        <p14:creationId xmlns:p14="http://schemas.microsoft.com/office/powerpoint/2010/main" val="263398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2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Newly Active Groups Under the Civil Rights Umbrella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Civil Rights and the Graying of America</a:t>
            </a:r>
          </a:p>
          <a:p>
            <a:pPr lvl="1"/>
            <a:r>
              <a:rPr lang="en-US" sz="2400"/>
              <a:t>Age classifications not suspect category, but fall under rational basis test.</a:t>
            </a:r>
          </a:p>
          <a:p>
            <a:r>
              <a:rPr lang="en-US" sz="2800"/>
              <a:t>Civil Rights and People with Disabilities</a:t>
            </a:r>
          </a:p>
          <a:p>
            <a:pPr lvl="1"/>
            <a:r>
              <a:rPr lang="en-US" sz="2400"/>
              <a:t>Americans with Disabilities Act of 1990</a:t>
            </a:r>
          </a:p>
          <a:p>
            <a:pPr lvl="2"/>
            <a:r>
              <a:rPr lang="en-US" sz="2000"/>
              <a:t>Requiring employers and public facilities to make </a:t>
            </a:r>
            <a:r>
              <a:rPr lang="ja-JP" altLang="en-US" sz="2000">
                <a:latin typeface="Arial"/>
              </a:rPr>
              <a:t>“</a:t>
            </a:r>
            <a:r>
              <a:rPr lang="en-US" sz="2000"/>
              <a:t>reasonable accommodations</a:t>
            </a:r>
            <a:r>
              <a:rPr lang="ja-JP" altLang="en-US" sz="2000">
                <a:latin typeface="Arial"/>
              </a:rPr>
              <a:t>”</a:t>
            </a:r>
            <a:r>
              <a:rPr lang="en-US" sz="2000"/>
              <a:t> for those with disabilities</a:t>
            </a:r>
          </a:p>
          <a:p>
            <a:pPr lvl="2"/>
            <a:r>
              <a:rPr lang="en-US" sz="2000"/>
              <a:t>Prohibits employment discrimination against the disabled</a:t>
            </a:r>
          </a:p>
        </p:txBody>
      </p:sp>
    </p:spTree>
    <p:extLst>
      <p:ext uri="{BB962C8B-B14F-4D97-AF65-F5344CB8AC3E}">
        <p14:creationId xmlns:p14="http://schemas.microsoft.com/office/powerpoint/2010/main" val="3105760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Newly Active Groups Under the Civil Rights Umbrella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Gay and Lesbian Rights</a:t>
            </a:r>
          </a:p>
          <a:p>
            <a:pPr lvl="1">
              <a:lnSpc>
                <a:spcPct val="90000"/>
              </a:lnSpc>
            </a:pPr>
            <a:r>
              <a:rPr lang="en-US" i="1"/>
              <a:t>Bowers </a:t>
            </a:r>
            <a:r>
              <a:rPr lang="en-US"/>
              <a:t>v. </a:t>
            </a:r>
            <a:r>
              <a:rPr lang="en-US" i="1"/>
              <a:t>Hardwick</a:t>
            </a:r>
            <a:r>
              <a:rPr lang="en-US"/>
              <a:t> (1986) </a:t>
            </a:r>
          </a:p>
          <a:p>
            <a:pPr lvl="1">
              <a:lnSpc>
                <a:spcPct val="90000"/>
              </a:lnSpc>
            </a:pPr>
            <a:r>
              <a:rPr lang="en-US" i="1"/>
              <a:t>Lawrence </a:t>
            </a:r>
            <a:r>
              <a:rPr lang="en-US"/>
              <a:t>v. </a:t>
            </a:r>
            <a:r>
              <a:rPr lang="en-US" i="1"/>
              <a:t>Texas </a:t>
            </a:r>
            <a:r>
              <a:rPr lang="en-US"/>
              <a:t>(2003)</a:t>
            </a:r>
            <a:endParaRPr lang="en-US" i="1"/>
          </a:p>
          <a:p>
            <a:pPr lvl="2">
              <a:lnSpc>
                <a:spcPct val="90000"/>
              </a:lnSpc>
            </a:pPr>
            <a:r>
              <a:rPr lang="en-US"/>
              <a:t>Overturned </a:t>
            </a:r>
            <a:r>
              <a:rPr lang="en-US" i="1"/>
              <a:t>Bowers</a:t>
            </a:r>
          </a:p>
          <a:p>
            <a:pPr lvl="2">
              <a:lnSpc>
                <a:spcPct val="90000"/>
              </a:lnSpc>
            </a:pPr>
            <a:r>
              <a:rPr lang="en-US"/>
              <a:t>Private homosexual acts are protected by the Constitution</a:t>
            </a:r>
          </a:p>
          <a:p>
            <a:pPr lvl="1">
              <a:lnSpc>
                <a:spcPct val="90000"/>
              </a:lnSpc>
            </a:pPr>
            <a:r>
              <a:rPr lang="en-US"/>
              <a:t>Gay marriage</a:t>
            </a:r>
          </a:p>
          <a:p>
            <a:pPr lvl="2">
              <a:lnSpc>
                <a:spcPct val="90000"/>
              </a:lnSpc>
            </a:pPr>
            <a:r>
              <a:rPr lang="en-US"/>
              <a:t>Many state constitutions amended to prohibit practice</a:t>
            </a:r>
          </a:p>
        </p:txBody>
      </p:sp>
    </p:spTree>
    <p:extLst>
      <p:ext uri="{BB962C8B-B14F-4D97-AF65-F5344CB8AC3E}">
        <p14:creationId xmlns:p14="http://schemas.microsoft.com/office/powerpoint/2010/main" val="1574307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Affirmative Action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Definition: a policy designed to give special attention to or compensatory treatment of members of some previously disadvantaged group</a:t>
            </a:r>
          </a:p>
          <a:p>
            <a:r>
              <a:rPr lang="en-US" sz="2800"/>
              <a:t>In education</a:t>
            </a:r>
          </a:p>
          <a:p>
            <a:pPr lvl="1"/>
            <a:r>
              <a:rPr lang="en-US" sz="2400" i="1"/>
              <a:t>Regents of the University of California v. Bakke </a:t>
            </a:r>
            <a:r>
              <a:rPr lang="en-US" sz="2400"/>
              <a:t>(1978)</a:t>
            </a:r>
          </a:p>
          <a:p>
            <a:pPr lvl="2"/>
            <a:r>
              <a:rPr lang="en-US" sz="2000"/>
              <a:t>Racial set asides unconstitutional</a:t>
            </a:r>
          </a:p>
          <a:p>
            <a:pPr lvl="2"/>
            <a:r>
              <a:rPr lang="en-US" sz="2000"/>
              <a:t>Race could be considered in admissions</a:t>
            </a:r>
          </a:p>
          <a:p>
            <a:pPr lvl="1"/>
            <a:r>
              <a:rPr lang="en-US" sz="2400" i="1"/>
              <a:t>Grutter v. Bollinger </a:t>
            </a:r>
            <a:r>
              <a:rPr lang="en-US" sz="2400"/>
              <a:t>(2003)</a:t>
            </a:r>
          </a:p>
          <a:p>
            <a:pPr lvl="2"/>
            <a:r>
              <a:rPr lang="en-US" sz="2000"/>
              <a:t>Race could be considered a </a:t>
            </a:r>
            <a:r>
              <a:rPr lang="ja-JP" altLang="en-US" sz="2000">
                <a:latin typeface="Arial"/>
              </a:rPr>
              <a:t>“</a:t>
            </a:r>
            <a:r>
              <a:rPr lang="en-US" sz="2000"/>
              <a:t>plus</a:t>
            </a:r>
            <a:r>
              <a:rPr lang="ja-JP" altLang="en-US" sz="2000">
                <a:latin typeface="Arial"/>
              </a:rPr>
              <a:t>”</a:t>
            </a:r>
            <a:r>
              <a:rPr lang="en-US" sz="2000"/>
              <a:t> in admissions</a:t>
            </a:r>
            <a:endParaRPr lang="en-US" sz="2000" i="1"/>
          </a:p>
        </p:txBody>
      </p:sp>
    </p:spTree>
    <p:extLst>
      <p:ext uri="{BB962C8B-B14F-4D97-AF65-F5344CB8AC3E}">
        <p14:creationId xmlns:p14="http://schemas.microsoft.com/office/powerpoint/2010/main" val="1056015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Affirmative Action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 employment</a:t>
            </a:r>
          </a:p>
          <a:p>
            <a:pPr lvl="1">
              <a:lnSpc>
                <a:spcPct val="90000"/>
              </a:lnSpc>
            </a:pPr>
            <a:r>
              <a:rPr lang="en-US" i="1"/>
              <a:t>United Steelworks v. Weber </a:t>
            </a:r>
            <a:r>
              <a:rPr lang="en-US"/>
              <a:t>(1979)</a:t>
            </a:r>
          </a:p>
          <a:p>
            <a:pPr lvl="2">
              <a:lnSpc>
                <a:spcPct val="90000"/>
              </a:lnSpc>
            </a:pPr>
            <a:r>
              <a:rPr lang="en-US"/>
              <a:t>Quotas to remedy past discrimination are constitutional.</a:t>
            </a:r>
          </a:p>
          <a:p>
            <a:pPr lvl="1">
              <a:lnSpc>
                <a:spcPct val="90000"/>
              </a:lnSpc>
            </a:pPr>
            <a:r>
              <a:rPr lang="en-US" i="1"/>
              <a:t>Adarand Constructors v. Pena</a:t>
            </a:r>
            <a:r>
              <a:rPr lang="en-US"/>
              <a:t> (1995)</a:t>
            </a:r>
          </a:p>
          <a:p>
            <a:pPr lvl="2">
              <a:lnSpc>
                <a:spcPct val="90000"/>
              </a:lnSpc>
            </a:pPr>
            <a:r>
              <a:rPr lang="en-US"/>
              <a:t>To be constitutional, affirmative action must be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narrowly tailored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to meet a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compelling governmental interest.</a:t>
            </a:r>
            <a:r>
              <a:rPr lang="ja-JP" altLang="en-US">
                <a:latin typeface="Arial"/>
              </a:rPr>
              <a:t>”</a:t>
            </a:r>
            <a:endParaRPr lang="en-US"/>
          </a:p>
          <a:p>
            <a:pPr lvl="2">
              <a:lnSpc>
                <a:spcPct val="90000"/>
              </a:lnSpc>
            </a:pPr>
            <a:r>
              <a:rPr lang="en-US"/>
              <a:t>Did not ban affirmative action, but severely limited its reach</a:t>
            </a:r>
          </a:p>
        </p:txBody>
      </p:sp>
    </p:spTree>
    <p:extLst>
      <p:ext uri="{BB962C8B-B14F-4D97-AF65-F5344CB8AC3E}">
        <p14:creationId xmlns:p14="http://schemas.microsoft.com/office/powerpoint/2010/main" val="1629110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Understanding Civil Rights and Public Policy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Civil Rights and Democracy</a:t>
            </a:r>
          </a:p>
          <a:p>
            <a:pPr lvl="1"/>
            <a:r>
              <a:rPr lang="en-US"/>
              <a:t>Equality favors majority rule.</a:t>
            </a:r>
          </a:p>
          <a:p>
            <a:pPr lvl="1"/>
            <a:r>
              <a:rPr lang="en-US"/>
              <a:t>Suffrage gave many groups political power.</a:t>
            </a:r>
          </a:p>
          <a:p>
            <a:r>
              <a:rPr lang="en-US"/>
              <a:t>Civil Rights and the Scope of Government</a:t>
            </a:r>
          </a:p>
          <a:p>
            <a:pPr lvl="1"/>
            <a:r>
              <a:rPr lang="en-US"/>
              <a:t>Civil rights laws increase the size and power of government.</a:t>
            </a:r>
          </a:p>
          <a:p>
            <a:pPr lvl="1"/>
            <a:r>
              <a:rPr lang="en-US"/>
              <a:t>Civil rights protect individuals against collective discrimination.</a:t>
            </a:r>
          </a:p>
        </p:txBody>
      </p:sp>
    </p:spTree>
    <p:extLst>
      <p:ext uri="{BB962C8B-B14F-4D97-AF65-F5344CB8AC3E}">
        <p14:creationId xmlns:p14="http://schemas.microsoft.com/office/powerpoint/2010/main" val="2552027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2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Racial minorities and women have struggled for equality since the beginning of the republic.</a:t>
            </a:r>
          </a:p>
          <a:p>
            <a:r>
              <a:rPr lang="en-US"/>
              <a:t>Constitutional amendments and civil rights legislation guarantee voting and freedom from discrimination.</a:t>
            </a:r>
          </a:p>
          <a:p>
            <a:r>
              <a:rPr lang="en-US"/>
              <a:t>Civil rights have expanded to new groups. </a:t>
            </a:r>
          </a:p>
        </p:txBody>
      </p:sp>
    </p:spTree>
    <p:extLst>
      <p:ext uri="{BB962C8B-B14F-4D97-AF65-F5344CB8AC3E}">
        <p14:creationId xmlns:p14="http://schemas.microsoft.com/office/powerpoint/2010/main" val="2360622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Centuries of Struggle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Conceptions of Equality</a:t>
            </a:r>
          </a:p>
          <a:p>
            <a:pPr lvl="1">
              <a:lnSpc>
                <a:spcPct val="90000"/>
              </a:lnSpc>
            </a:pPr>
            <a:r>
              <a:rPr lang="en-US"/>
              <a:t>Equal opportunity: same chances</a:t>
            </a:r>
          </a:p>
          <a:p>
            <a:pPr lvl="1">
              <a:lnSpc>
                <a:spcPct val="90000"/>
              </a:lnSpc>
            </a:pPr>
            <a:r>
              <a:rPr lang="en-US"/>
              <a:t>Equal results: same rewards</a:t>
            </a:r>
          </a:p>
          <a:p>
            <a:pPr>
              <a:lnSpc>
                <a:spcPct val="90000"/>
              </a:lnSpc>
            </a:pPr>
            <a:r>
              <a:rPr lang="en-US"/>
              <a:t>Early American Views of Equality</a:t>
            </a:r>
          </a:p>
          <a:p>
            <a:pPr>
              <a:lnSpc>
                <a:spcPct val="90000"/>
              </a:lnSpc>
            </a:pPr>
            <a:r>
              <a:rPr lang="en-US"/>
              <a:t>The Constitution and Inequality</a:t>
            </a:r>
          </a:p>
          <a:p>
            <a:pPr lvl="1">
              <a:lnSpc>
                <a:spcPct val="90000"/>
              </a:lnSpc>
            </a:pPr>
            <a:r>
              <a:rPr lang="en-US"/>
              <a:t>Equality is not in the original Constitution.</a:t>
            </a:r>
          </a:p>
          <a:p>
            <a:pPr lvl="1">
              <a:lnSpc>
                <a:spcPct val="90000"/>
              </a:lnSpc>
            </a:pPr>
            <a:r>
              <a:rPr lang="en-US"/>
              <a:t>First mention of equality in the 14</a:t>
            </a:r>
            <a:r>
              <a:rPr lang="en-US" baseline="30000"/>
              <a:t>th</a:t>
            </a:r>
            <a:r>
              <a:rPr lang="en-US"/>
              <a:t> Amendment: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…equal protection of the laws</a:t>
            </a:r>
            <a:r>
              <a:rPr lang="ja-JP" altLang="en-US">
                <a:latin typeface="Arial"/>
              </a:rPr>
              <a:t>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3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Centuries of Struggle</a:t>
            </a:r>
          </a:p>
        </p:txBody>
      </p:sp>
      <p:pic>
        <p:nvPicPr>
          <p:cNvPr id="26633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524000"/>
            <a:ext cx="8229600" cy="306705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8925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Era of Slavery</a:t>
            </a:r>
          </a:p>
          <a:p>
            <a:pPr lvl="1"/>
            <a:r>
              <a:rPr lang="en-US" i="1"/>
              <a:t>Dred Scott v. Sandford</a:t>
            </a:r>
            <a:r>
              <a:rPr lang="en-US"/>
              <a:t> (1857)</a:t>
            </a:r>
          </a:p>
          <a:p>
            <a:pPr lvl="2"/>
            <a:r>
              <a:rPr lang="en-US"/>
              <a:t>Slaves had no rights.</a:t>
            </a:r>
          </a:p>
          <a:p>
            <a:pPr lvl="2"/>
            <a:r>
              <a:rPr lang="en-US"/>
              <a:t>Invalidated Missouri Compromise</a:t>
            </a:r>
          </a:p>
          <a:p>
            <a:pPr lvl="1"/>
            <a:r>
              <a:rPr lang="en-US"/>
              <a:t>The Civil War</a:t>
            </a:r>
          </a:p>
          <a:p>
            <a:pPr lvl="1"/>
            <a:r>
              <a:rPr lang="en-US"/>
              <a:t>The Thirteenth Amendment</a:t>
            </a:r>
          </a:p>
          <a:p>
            <a:pPr lvl="2"/>
            <a:r>
              <a:rPr lang="en-US"/>
              <a:t>Ratified after Union won the Civil War</a:t>
            </a:r>
          </a:p>
          <a:p>
            <a:pPr lvl="2"/>
            <a:r>
              <a:rPr lang="en-US"/>
              <a:t>Outlawed slavery</a:t>
            </a:r>
          </a:p>
        </p:txBody>
      </p:sp>
    </p:spTree>
    <p:extLst>
      <p:ext uri="{BB962C8B-B14F-4D97-AF65-F5344CB8AC3E}">
        <p14:creationId xmlns:p14="http://schemas.microsoft.com/office/powerpoint/2010/main" val="1483941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pic>
        <p:nvPicPr>
          <p:cNvPr id="28681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524000"/>
            <a:ext cx="8229600" cy="4024313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09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Era of Reconstruction and Resegregation</a:t>
            </a:r>
          </a:p>
          <a:p>
            <a:pPr lvl="1"/>
            <a:r>
              <a:rPr lang="en-US"/>
              <a:t>Jim Crow or segregational laws</a:t>
            </a:r>
          </a:p>
          <a:p>
            <a:pPr lvl="2"/>
            <a:r>
              <a:rPr lang="en-US"/>
              <a:t>Relegated African Americans to separate facilities</a:t>
            </a:r>
          </a:p>
          <a:p>
            <a:pPr lvl="1"/>
            <a:r>
              <a:rPr lang="en-US" i="1"/>
              <a:t>Plessy v. Ferguson</a:t>
            </a:r>
            <a:r>
              <a:rPr lang="en-US"/>
              <a:t> (1896)</a:t>
            </a:r>
          </a:p>
          <a:p>
            <a:pPr lvl="2"/>
            <a:r>
              <a:rPr lang="en-US"/>
              <a:t>Upheld the constitutionality of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equal but separate accommodations</a:t>
            </a:r>
            <a:r>
              <a:rPr lang="ja-JP" altLang="en-US">
                <a:latin typeface="Arial"/>
              </a:rPr>
              <a:t>”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77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pic>
        <p:nvPicPr>
          <p:cNvPr id="30729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524000"/>
            <a:ext cx="7239000" cy="487362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435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/>
              <a:t>Race, the Constitution, and Public Policy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Era of Civil Rights</a:t>
            </a:r>
          </a:p>
          <a:p>
            <a:pPr lvl="1">
              <a:lnSpc>
                <a:spcPct val="90000"/>
              </a:lnSpc>
            </a:pPr>
            <a:r>
              <a:rPr lang="en-US" i="1"/>
              <a:t>Brown v. Board of Education</a:t>
            </a:r>
            <a:r>
              <a:rPr lang="en-US"/>
              <a:t> (1954)</a:t>
            </a:r>
          </a:p>
          <a:p>
            <a:pPr lvl="2">
              <a:lnSpc>
                <a:spcPct val="90000"/>
              </a:lnSpc>
            </a:pPr>
            <a:r>
              <a:rPr lang="en-US"/>
              <a:t>Overturned </a:t>
            </a:r>
            <a:r>
              <a:rPr lang="en-US" i="1"/>
              <a:t>Plessy</a:t>
            </a:r>
          </a:p>
          <a:p>
            <a:pPr lvl="2">
              <a:lnSpc>
                <a:spcPct val="90000"/>
              </a:lnSpc>
            </a:pPr>
            <a:r>
              <a:rPr lang="en-US"/>
              <a:t>School segregation inherently unconstitutional</a:t>
            </a:r>
          </a:p>
          <a:p>
            <a:pPr lvl="2">
              <a:lnSpc>
                <a:spcPct val="90000"/>
              </a:lnSpc>
            </a:pPr>
            <a:r>
              <a:rPr lang="en-US"/>
              <a:t>Integrate schools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with all deliberate speed</a:t>
            </a:r>
            <a:r>
              <a:rPr lang="ja-JP" altLang="en-US">
                <a:latin typeface="Arial"/>
              </a:rPr>
              <a:t>”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Busing of students solution for two kinds of segregation:</a:t>
            </a:r>
          </a:p>
          <a:p>
            <a:pPr lvl="2">
              <a:lnSpc>
                <a:spcPct val="90000"/>
              </a:lnSpc>
            </a:pPr>
            <a:r>
              <a:rPr lang="en-US" i="1"/>
              <a:t>de jure,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by law</a:t>
            </a:r>
            <a:r>
              <a:rPr lang="ja-JP" altLang="en-US">
                <a:latin typeface="Arial"/>
              </a:rPr>
              <a:t>”</a:t>
            </a:r>
            <a:endParaRPr lang="en-US"/>
          </a:p>
          <a:p>
            <a:pPr lvl="2">
              <a:lnSpc>
                <a:spcPct val="90000"/>
              </a:lnSpc>
            </a:pPr>
            <a:r>
              <a:rPr lang="en-US" i="1"/>
              <a:t>de facto,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in reality</a:t>
            </a:r>
            <a:r>
              <a:rPr lang="ja-JP" altLang="en-US">
                <a:latin typeface="Arial"/>
              </a:rPr>
              <a:t>”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3318602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1045</Words>
  <Application>Microsoft Macintosh PowerPoint</Application>
  <PresentationFormat>On-screen Show (4:3)</PresentationFormat>
  <Paragraphs>165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Civil Rights and Public Policy</vt:lpstr>
      <vt:lpstr>Introduction</vt:lpstr>
      <vt:lpstr>Two Centuries of Struggle</vt:lpstr>
      <vt:lpstr>Two Centuries of Struggle</vt:lpstr>
      <vt:lpstr>Race, the Constitution, and Public Policy</vt:lpstr>
      <vt:lpstr>Race, the Constitution, and Public Policy</vt:lpstr>
      <vt:lpstr>Race, the Constitution, and Public Policy</vt:lpstr>
      <vt:lpstr>Race, the Constitution, and Public Policy</vt:lpstr>
      <vt:lpstr>Race, the Constitution, and Public Policy</vt:lpstr>
      <vt:lpstr>Race, the Constitution, and Public Policy</vt:lpstr>
      <vt:lpstr>Race, the Constitution, and Public Policy</vt:lpstr>
      <vt:lpstr>Race, the Constitution, and Public Policy</vt:lpstr>
      <vt:lpstr>Race, the Constitution, and Public Policy</vt:lpstr>
      <vt:lpstr>Race, the Constitution, and Public Policy</vt:lpstr>
      <vt:lpstr>Race, the Constitution, and Public Policy</vt:lpstr>
      <vt:lpstr>Women, the Constitution, and Public Policy</vt:lpstr>
      <vt:lpstr>Women, the Constitution, and Public Policy</vt:lpstr>
      <vt:lpstr>Women, the Constitution, and Public Policy</vt:lpstr>
      <vt:lpstr>Women, the Constitution, and Public Policy</vt:lpstr>
      <vt:lpstr>Newly Active Groups Under the Civil Rights Umbrella</vt:lpstr>
      <vt:lpstr>Newly Active Groups Under the Civil Rights Umbrella</vt:lpstr>
      <vt:lpstr>Affirmative Action</vt:lpstr>
      <vt:lpstr>Affirmative Action</vt:lpstr>
      <vt:lpstr>Understanding Civil Rights and Public Policy</vt:lpstr>
      <vt:lpstr>Summary</vt:lpstr>
    </vt:vector>
  </TitlesOfParts>
  <Company>Peoria Notre Dame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madisonk Madison</dc:creator>
  <cp:lastModifiedBy>madisonk Madison</cp:lastModifiedBy>
  <cp:revision>2</cp:revision>
  <dcterms:created xsi:type="dcterms:W3CDTF">2014-10-02T18:20:29Z</dcterms:created>
  <dcterms:modified xsi:type="dcterms:W3CDTF">2014-10-02T18:23:19Z</dcterms:modified>
</cp:coreProperties>
</file>